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charts/chart2.xml" ContentType="application/vnd.openxmlformats-officedocument.drawingml.chart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xlsx" ContentType="application/vnd.openxmlformats-officedocument.spreadsheetml.sheet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0" r:id="rId1"/>
    <p:sldMasterId id="2147483651" r:id="rId2"/>
  </p:sldMasterIdLst>
  <p:notesMasterIdLst>
    <p:notesMasterId r:id="rId39"/>
  </p:notesMasterIdLst>
  <p:sldIdLst>
    <p:sldId id="258" r:id="rId3"/>
    <p:sldId id="260" r:id="rId4"/>
    <p:sldId id="265" r:id="rId5"/>
    <p:sldId id="263" r:id="rId6"/>
    <p:sldId id="264" r:id="rId7"/>
    <p:sldId id="267" r:id="rId8"/>
    <p:sldId id="280" r:id="rId9"/>
    <p:sldId id="268" r:id="rId10"/>
    <p:sldId id="262" r:id="rId11"/>
    <p:sldId id="273" r:id="rId12"/>
    <p:sldId id="281" r:id="rId13"/>
    <p:sldId id="272" r:id="rId14"/>
    <p:sldId id="269" r:id="rId15"/>
    <p:sldId id="270" r:id="rId16"/>
    <p:sldId id="282" r:id="rId17"/>
    <p:sldId id="271" r:id="rId18"/>
    <p:sldId id="283" r:id="rId19"/>
    <p:sldId id="288" r:id="rId20"/>
    <p:sldId id="274" r:id="rId21"/>
    <p:sldId id="276" r:id="rId22"/>
    <p:sldId id="284" r:id="rId23"/>
    <p:sldId id="278" r:id="rId24"/>
    <p:sldId id="285" r:id="rId25"/>
    <p:sldId id="287" r:id="rId26"/>
    <p:sldId id="290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8" r:id="rId35"/>
    <p:sldId id="301" r:id="rId36"/>
    <p:sldId id="299" r:id="rId37"/>
    <p:sldId id="300" r:id="rId38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Sans" pitchFamily="1" charset="0"/>
        <a:ea typeface="ヒラギノ角ゴ ProN W3" pitchFamily="1" charset="-128"/>
        <a:cs typeface="+mn-cs"/>
        <a:sym typeface="Gill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>
      <p:cViewPr varScale="1">
        <p:scale>
          <a:sx n="34" d="100"/>
          <a:sy n="34" d="100"/>
        </p:scale>
        <p:origin x="-136" y="-6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pivotSource>
    <c:name>[Book1.xlsx]Sheet4!PivotTable1</c:name>
    <c:fmtId val="-1"/>
  </c:pivotSource>
  <c:chart>
    <c:autoTitleDeleted val="1"/>
    <c:pivotFmts>
      <c:pivotFmt>
        <c:idx val="0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  <c:pivotFmt>
        <c:idx val="1"/>
        <c:spPr>
          <a:ln w="19050"/>
        </c:spPr>
        <c:marker>
          <c:symbol val="diamond"/>
          <c:size val="5"/>
          <c:spPr>
            <a:solidFill>
              <a:schemeClr val="accent1"/>
            </a:solidFill>
          </c:spPr>
        </c:marker>
      </c:pivotFmt>
    </c:pivotFmts>
    <c:plotArea>
      <c:layout>
        <c:manualLayout>
          <c:layoutTarget val="inner"/>
          <c:xMode val="edge"/>
          <c:yMode val="edge"/>
          <c:x val="0.135910056476404"/>
          <c:y val="0.0597752733623639"/>
          <c:w val="0.853516090157991"/>
          <c:h val="0.880417107376503"/>
        </c:manualLayout>
      </c:layout>
      <c:lineChart>
        <c:grouping val="standard"/>
        <c:ser>
          <c:idx val="0"/>
          <c:order val="0"/>
          <c:tx>
            <c:strRef>
              <c:f>Sheet4!$B$1</c:f>
              <c:strCache>
                <c:ptCount val="1"/>
                <c:pt idx="0">
                  <c:v>Total</c:v>
                </c:pt>
              </c:strCache>
            </c:strRef>
          </c:tx>
          <c:spPr>
            <a:ln w="254000">
              <a:solidFill>
                <a:srgbClr val="FFC000"/>
              </a:solidFill>
            </a:ln>
          </c:spPr>
          <c:marker>
            <c:symbol val="diamond"/>
            <c:size val="5"/>
            <c:spPr>
              <a:solidFill>
                <a:schemeClr val="accent1"/>
              </a:solidFill>
            </c:spPr>
          </c:marker>
          <c:cat>
            <c:strRef>
              <c:f>Sheet4!$A$2:$A$22</c:f>
              <c:strCache>
                <c:ptCount val="20"/>
                <c:pt idx="0">
                  <c:v>-1--0.9</c:v>
                </c:pt>
                <c:pt idx="1">
                  <c:v>-0.9--0.8</c:v>
                </c:pt>
                <c:pt idx="2">
                  <c:v>-0.8--0.7</c:v>
                </c:pt>
                <c:pt idx="3">
                  <c:v>-0.7--0.6</c:v>
                </c:pt>
                <c:pt idx="4">
                  <c:v>-0.6--0.5</c:v>
                </c:pt>
                <c:pt idx="5">
                  <c:v>-0.5--0.4</c:v>
                </c:pt>
                <c:pt idx="6">
                  <c:v>-0.4--0.3</c:v>
                </c:pt>
                <c:pt idx="7">
                  <c:v>-0.3--0.2</c:v>
                </c:pt>
                <c:pt idx="8">
                  <c:v>-0.2--0.1</c:v>
                </c:pt>
                <c:pt idx="9">
                  <c:v>-0.1-0.0</c:v>
                </c:pt>
                <c:pt idx="10">
                  <c:v>0-0.1</c:v>
                </c:pt>
                <c:pt idx="11">
                  <c:v>0.1-0.2</c:v>
                </c:pt>
                <c:pt idx="12">
                  <c:v>0.2-0.3</c:v>
                </c:pt>
                <c:pt idx="13">
                  <c:v>0.3-0.4</c:v>
                </c:pt>
                <c:pt idx="14">
                  <c:v>0.4-0.5</c:v>
                </c:pt>
                <c:pt idx="15">
                  <c:v>0.5-0.6</c:v>
                </c:pt>
                <c:pt idx="16">
                  <c:v>0.6-0.7</c:v>
                </c:pt>
                <c:pt idx="17">
                  <c:v>0.7-0.8</c:v>
                </c:pt>
                <c:pt idx="18">
                  <c:v>0.8-0.9</c:v>
                </c:pt>
                <c:pt idx="19">
                  <c:v>0.9-1</c:v>
                </c:pt>
              </c:strCache>
            </c:strRef>
          </c:cat>
          <c:val>
            <c:numRef>
              <c:f>Sheet4!$B$2:$B$22</c:f>
              <c:numCache>
                <c:formatCode>General</c:formatCode>
                <c:ptCount val="20"/>
                <c:pt idx="0">
                  <c:v>1237.0</c:v>
                </c:pt>
                <c:pt idx="1">
                  <c:v>1242.0</c:v>
                </c:pt>
                <c:pt idx="2">
                  <c:v>1595.0</c:v>
                </c:pt>
                <c:pt idx="3">
                  <c:v>1746.0</c:v>
                </c:pt>
                <c:pt idx="4">
                  <c:v>2008.0</c:v>
                </c:pt>
                <c:pt idx="5">
                  <c:v>2376.0</c:v>
                </c:pt>
                <c:pt idx="6">
                  <c:v>2744.0</c:v>
                </c:pt>
                <c:pt idx="7">
                  <c:v>3148.0</c:v>
                </c:pt>
                <c:pt idx="8">
                  <c:v>4955.0</c:v>
                </c:pt>
                <c:pt idx="9">
                  <c:v>12445.0</c:v>
                </c:pt>
                <c:pt idx="10">
                  <c:v>17661.0</c:v>
                </c:pt>
                <c:pt idx="11">
                  <c:v>15703.0</c:v>
                </c:pt>
                <c:pt idx="12">
                  <c:v>8037.0</c:v>
                </c:pt>
                <c:pt idx="13">
                  <c:v>5030.0</c:v>
                </c:pt>
                <c:pt idx="14">
                  <c:v>5060.0</c:v>
                </c:pt>
                <c:pt idx="15">
                  <c:v>5296.0</c:v>
                </c:pt>
                <c:pt idx="16">
                  <c:v>3540.0</c:v>
                </c:pt>
                <c:pt idx="17">
                  <c:v>2413.0</c:v>
                </c:pt>
                <c:pt idx="18">
                  <c:v>1053.0</c:v>
                </c:pt>
                <c:pt idx="19">
                  <c:v>89.0</c:v>
                </c:pt>
              </c:numCache>
            </c:numRef>
          </c:val>
          <c:smooth val="1"/>
        </c:ser>
        <c:marker val="1"/>
        <c:axId val="457708296"/>
        <c:axId val="457587496"/>
      </c:lineChart>
      <c:catAx>
        <c:axId val="457708296"/>
        <c:scaling>
          <c:orientation val="minMax"/>
        </c:scaling>
        <c:delete val="1"/>
        <c:axPos val="b"/>
        <c:majorGridlines>
          <c:spPr>
            <a:ln>
              <a:prstDash val="sysDot"/>
            </a:ln>
          </c:spPr>
        </c:majorGridlines>
        <c:numFmt formatCode="#,##0.00" sourceLinked="0"/>
        <c:tickLblPos val="none"/>
        <c:crossAx val="457587496"/>
        <c:crosses val="autoZero"/>
        <c:auto val="1"/>
        <c:lblAlgn val="ctr"/>
        <c:lblOffset val="100"/>
      </c:catAx>
      <c:valAx>
        <c:axId val="457587496"/>
        <c:scaling>
          <c:orientation val="minMax"/>
        </c:scaling>
        <c:axPos val="l"/>
        <c:majorGridlines>
          <c:spPr>
            <a:ln>
              <a:solidFill>
                <a:srgbClr val="4F81BD">
                  <a:shade val="95000"/>
                  <a:satMod val="105000"/>
                </a:srgbClr>
              </a:solidFill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Transactions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"/>
              <c:y val="0.207648568182708"/>
            </c:manualLayout>
          </c:layout>
        </c:title>
        <c:numFmt formatCode="General" sourceLinked="1"/>
        <c:tickLblPos val="nextTo"/>
        <c:crossAx val="457708296"/>
        <c:crosses val="autoZero"/>
        <c:crossBetween val="between"/>
      </c:valAx>
    </c:plotArea>
    <c:plotVisOnly val="1"/>
  </c:chart>
  <c:txPr>
    <a:bodyPr/>
    <a:lstStyle/>
    <a:p>
      <a:pPr>
        <a:defRPr sz="3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Discussion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Sheet1!$A$2:$A$5</c:f>
              <c:strCache>
                <c:ptCount val="4"/>
                <c:pt idx="0">
                  <c:v>Zoom</c:v>
                </c:pt>
                <c:pt idx="1">
                  <c:v>Lenses</c:v>
                </c:pt>
                <c:pt idx="2">
                  <c:v>Megapixel</c:v>
                </c:pt>
                <c:pt idx="3">
                  <c:v>Battery Life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45.0</c:v>
                </c:pt>
                <c:pt idx="2">
                  <c:v>22.0</c:v>
                </c:pt>
                <c:pt idx="3">
                  <c:v>8.0</c:v>
                </c:pt>
              </c:numCache>
            </c:numRef>
          </c:val>
        </c:ser>
        <c:axId val="452589464"/>
        <c:axId val="452584984"/>
      </c:barChart>
      <c:catAx>
        <c:axId val="452589464"/>
        <c:scaling>
          <c:orientation val="minMax"/>
        </c:scaling>
        <c:axPos val="b"/>
        <c:tickLblPos val="nextTo"/>
        <c:crossAx val="452584984"/>
        <c:crosses val="autoZero"/>
        <c:auto val="1"/>
        <c:lblAlgn val="ctr"/>
        <c:lblOffset val="100"/>
      </c:catAx>
      <c:valAx>
        <c:axId val="452584984"/>
        <c:scaling>
          <c:orientation val="minMax"/>
        </c:scaling>
        <c:axPos val="l"/>
        <c:majorGridlines/>
        <c:numFmt formatCode="General" sourceLinked="1"/>
        <c:tickLblPos val="none"/>
        <c:crossAx val="452589464"/>
        <c:crosses val="autoZero"/>
        <c:crossBetween val="between"/>
        <c:majorUnit val="10.0"/>
      </c:valAx>
    </c:plotArea>
    <c:legend>
      <c:legendPos val="r"/>
    </c:legend>
    <c:plotVisOnly val="1"/>
  </c:chart>
  <c:txPr>
    <a:bodyPr/>
    <a:lstStyle/>
    <a:p>
      <a:pPr>
        <a:defRPr sz="4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 Discussion</c:v>
                </c:pt>
              </c:strCache>
            </c:strRef>
          </c:tx>
          <c:spPr>
            <a:solidFill>
              <a:srgbClr val="C00000"/>
            </a:solidFill>
          </c:spPr>
          <c:cat>
            <c:strRef>
              <c:f>Sheet1!$A$2:$A$5</c:f>
              <c:strCache>
                <c:ptCount val="4"/>
                <c:pt idx="0">
                  <c:v>Zoom</c:v>
                </c:pt>
                <c:pt idx="1">
                  <c:v>Lenses</c:v>
                </c:pt>
                <c:pt idx="2">
                  <c:v>Megapixel</c:v>
                </c:pt>
                <c:pt idx="3">
                  <c:v>Battery Life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25.0</c:v>
                </c:pt>
                <c:pt idx="1">
                  <c:v>45.0</c:v>
                </c:pt>
                <c:pt idx="2">
                  <c:v>22.0</c:v>
                </c:pt>
                <c:pt idx="3">
                  <c:v>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Effect on 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Zoom</c:v>
                </c:pt>
                <c:pt idx="1">
                  <c:v>Lenses</c:v>
                </c:pt>
                <c:pt idx="2">
                  <c:v>Megapixel</c:v>
                </c:pt>
                <c:pt idx="3">
                  <c:v>Battery Life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5.0</c:v>
                </c:pt>
                <c:pt idx="1">
                  <c:v>55.0</c:v>
                </c:pt>
                <c:pt idx="2">
                  <c:v>39.0</c:v>
                </c:pt>
                <c:pt idx="3">
                  <c:v>18.0</c:v>
                </c:pt>
              </c:numCache>
            </c:numRef>
          </c:val>
        </c:ser>
        <c:axId val="544041288"/>
        <c:axId val="543697384"/>
      </c:barChart>
      <c:catAx>
        <c:axId val="544041288"/>
        <c:scaling>
          <c:orientation val="minMax"/>
        </c:scaling>
        <c:axPos val="b"/>
        <c:tickLblPos val="nextTo"/>
        <c:crossAx val="543697384"/>
        <c:crosses val="autoZero"/>
        <c:auto val="1"/>
        <c:lblAlgn val="ctr"/>
        <c:lblOffset val="100"/>
      </c:catAx>
      <c:valAx>
        <c:axId val="5436973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544041288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4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9AE0A-45A1-42A4-A8BD-356BB2EFA923}" type="datetimeFigureOut">
              <a:rPr lang="en-US" smtClean="0"/>
              <a:pPr/>
              <a:t>9/19/11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69AF-9E64-4F8E-89DB-2BC249224C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9C9F1-FD13-4D65-9867-8CFA489264B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348450" y="419100"/>
            <a:ext cx="3321050" cy="1320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85300" y="419100"/>
            <a:ext cx="9810750" cy="1320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23750" y="1816100"/>
            <a:ext cx="11144250" cy="11899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57775" y="0"/>
            <a:ext cx="5610225" cy="1371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0"/>
            <a:ext cx="16678275" cy="1371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3800"/>
            <a:ext cx="20726400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6400" cy="3000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85300" y="8610600"/>
            <a:ext cx="65659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03600" y="8610600"/>
            <a:ext cx="656590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7537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7537" cy="7902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1638" cy="23241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8" y="546100"/>
            <a:ext cx="13631862" cy="11706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1638" cy="93821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0"/>
            <a:ext cx="14630400" cy="1133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85300" y="419100"/>
            <a:ext cx="13284200" cy="806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85300" y="8610600"/>
            <a:ext cx="13284200" cy="5016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6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0"/>
            <a:ext cx="22440900" cy="176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1816100"/>
            <a:ext cx="22440900" cy="1189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 b="1">
          <a:solidFill>
            <a:srgbClr val="0C0F20"/>
          </a:solidFill>
          <a:latin typeface="Arial" charset="0"/>
          <a:ea typeface="ヒラギノ角ゴ ProN W6" pitchFamily="1" charset="-128"/>
          <a:sym typeface="Arial" charset="0"/>
        </a:defRPr>
      </a:lvl9pPr>
    </p:titleStyle>
    <p:bodyStyle>
      <a:lvl1pPr marL="10160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4605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2pPr>
      <a:lvl3pPr marL="19050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3pPr>
      <a:lvl4pPr marL="23495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4pPr>
      <a:lvl5pPr marL="27940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5pPr>
      <a:lvl6pPr marL="32512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6pPr>
      <a:lvl7pPr marL="37084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7pPr>
      <a:lvl8pPr marL="41656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8pPr>
      <a:lvl9pPr marL="4622800" indent="-800100" algn="l" rtl="0" fontAlgn="base">
        <a:spcBef>
          <a:spcPts val="1400"/>
        </a:spcBef>
        <a:spcAft>
          <a:spcPct val="0"/>
        </a:spcAft>
        <a:buClr>
          <a:srgbClr val="F4BB1D"/>
        </a:buClr>
        <a:buSzPct val="100000"/>
        <a:buFont typeface="Wingdings" pitchFamily="1" charset="2"/>
        <a:buChar char="§"/>
        <a:defRPr sz="4600">
          <a:solidFill>
            <a:srgbClr val="0C0F20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8229600" y="419100"/>
            <a:ext cx="15240000" cy="8064500"/>
          </a:xfrm>
          <a:ln/>
        </p:spPr>
        <p:txBody>
          <a:bodyPr/>
          <a:lstStyle/>
          <a:p>
            <a:r>
              <a:rPr lang="en-US" sz="9600" dirty="0" smtClean="0"/>
              <a:t>Big Data</a:t>
            </a:r>
            <a:br>
              <a:rPr lang="en-US" sz="9600" dirty="0" smtClean="0"/>
            </a:br>
            <a:r>
              <a:rPr lang="en-US" sz="9600" dirty="0" smtClean="0"/>
              <a:t>Stupid Decisions</a:t>
            </a:r>
            <a:r>
              <a:rPr lang="en-US" sz="13800" dirty="0" smtClean="0"/>
              <a:t/>
            </a:r>
            <a:br>
              <a:rPr lang="en-US" sz="13800" dirty="0" smtClean="0"/>
            </a:br>
            <a:r>
              <a:rPr lang="en-US" sz="8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600" b="0" dirty="0" smtClean="0"/>
              <a:t>The Importance Of Measuring </a:t>
            </a:r>
            <a:br>
              <a:rPr lang="en-US" sz="6600" b="0" dirty="0" smtClean="0"/>
            </a:br>
            <a:r>
              <a:rPr lang="en-US" sz="6600" b="0" dirty="0" smtClean="0"/>
              <a:t>What We Should Be Measuring</a:t>
            </a:r>
            <a:br>
              <a:rPr lang="en-US" sz="6600" b="0" dirty="0" smtClean="0"/>
            </a:br>
            <a:endParaRPr lang="en-US" sz="8000" b="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05800" y="9067800"/>
            <a:ext cx="15544800" cy="4559300"/>
          </a:xfrm>
          <a:ln/>
        </p:spPr>
        <p:txBody>
          <a:bodyPr/>
          <a:lstStyle/>
          <a:p>
            <a:r>
              <a:rPr lang="en-US" i="1" dirty="0" err="1" smtClean="0"/>
              <a:t>Panos</a:t>
            </a:r>
            <a:r>
              <a:rPr lang="en-US" i="1" dirty="0" smtClean="0"/>
              <a:t> @</a:t>
            </a:r>
            <a:r>
              <a:rPr lang="en-US" i="1" dirty="0" err="1" smtClean="0"/>
              <a:t>Ipeirotis</a:t>
            </a:r>
            <a:endParaRPr lang="en-US" i="1" dirty="0" smtClean="0"/>
          </a:p>
          <a:p>
            <a:r>
              <a:rPr lang="en-US" b="0" i="1" dirty="0" smtClean="0"/>
              <a:t>Stern School of Business, New York University</a:t>
            </a:r>
          </a:p>
          <a:p>
            <a:endParaRPr lang="en-US" b="0" i="1" dirty="0" smtClean="0"/>
          </a:p>
          <a:p>
            <a:r>
              <a:rPr lang="en-US" b="0" i="1" dirty="0" smtClean="0"/>
              <a:t>“A Computer Scientist in a Business School”</a:t>
            </a:r>
          </a:p>
          <a:p>
            <a:r>
              <a:rPr lang="en-US" b="0" i="1" dirty="0" smtClean="0"/>
              <a:t>http://behind-the-enemy-lines.com</a:t>
            </a:r>
            <a:endParaRPr lang="en-US" b="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386352"/>
            <a:ext cx="2438399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</a:rPr>
              <a:t>How text affects reputation?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value of text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 cstate="print"/>
          <a:srcRect t="7258" b="39139"/>
          <a:stretch>
            <a:fillRect/>
          </a:stretch>
        </p:blipFill>
        <p:spPr bwMode="auto">
          <a:xfrm>
            <a:off x="609600" y="3070412"/>
            <a:ext cx="11176000" cy="717470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 cstate="print"/>
          <a:srcRect b="35802"/>
          <a:stretch>
            <a:fillRect/>
          </a:stretch>
        </p:blipFill>
        <p:spPr bwMode="auto">
          <a:xfrm>
            <a:off x="12268200" y="3048000"/>
            <a:ext cx="11023600" cy="7264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609600" y="3048000"/>
            <a:ext cx="10896600" cy="0"/>
          </a:xfrm>
          <a:prstGeom prst="line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value of text</a:t>
            </a:r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 cstate="print"/>
          <a:srcRect t="6262" b="39139"/>
          <a:stretch>
            <a:fillRect/>
          </a:stretch>
        </p:blipFill>
        <p:spPr bwMode="auto">
          <a:xfrm>
            <a:off x="609600" y="3067051"/>
            <a:ext cx="11176000" cy="7308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 cstate="print"/>
          <a:srcRect b="35802"/>
          <a:stretch>
            <a:fillRect/>
          </a:stretch>
        </p:blipFill>
        <p:spPr bwMode="auto">
          <a:xfrm>
            <a:off x="12268200" y="3048000"/>
            <a:ext cx="11023600" cy="7264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62000" y="4191000"/>
            <a:ext cx="18135600" cy="7524514"/>
            <a:chOff x="285750" y="1674091"/>
            <a:chExt cx="6800850" cy="2736187"/>
          </a:xfrm>
        </p:grpSpPr>
        <p:sp>
          <p:nvSpPr>
            <p:cNvPr id="15380" name="Rectangle 9"/>
            <p:cNvSpPr>
              <a:spLocks noChangeArrowheads="1"/>
            </p:cNvSpPr>
            <p:nvPr/>
          </p:nvSpPr>
          <p:spPr bwMode="auto">
            <a:xfrm>
              <a:off x="2514600" y="4001655"/>
              <a:ext cx="4572000" cy="408623"/>
            </a:xfrm>
            <a:prstGeom prst="roundRect">
              <a:avLst/>
            </a:prstGeom>
            <a:solidFill>
              <a:srgbClr val="FFF2BB"/>
            </a:solidFill>
            <a:ln w="57150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816411" indent="-816411" algn="ctr">
                <a:spcBef>
                  <a:spcPct val="50000"/>
                </a:spcBef>
              </a:pPr>
              <a:r>
                <a:rPr lang="en-US" sz="6000" i="1" dirty="0" smtClean="0"/>
                <a:t>Misspellings…</a:t>
              </a:r>
              <a:endParaRPr lang="en-US" sz="6000" dirty="0"/>
            </a:p>
          </p:txBody>
        </p:sp>
        <p:sp>
          <p:nvSpPr>
            <p:cNvPr id="15376" name="Rounded Rectangle 18"/>
            <p:cNvSpPr>
              <a:spLocks noChangeArrowheads="1"/>
            </p:cNvSpPr>
            <p:nvPr/>
          </p:nvSpPr>
          <p:spPr bwMode="auto">
            <a:xfrm>
              <a:off x="285750" y="1739900"/>
              <a:ext cx="2286000" cy="266700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816411" indent="-816411">
                <a:spcBef>
                  <a:spcPct val="20000"/>
                </a:spcBef>
              </a:pPr>
              <a:endParaRPr lang="en-US" sz="6000" dirty="0"/>
            </a:p>
          </p:txBody>
        </p:sp>
        <p:sp>
          <p:nvSpPr>
            <p:cNvPr id="15377" name="Rounded Rectangle 19"/>
            <p:cNvSpPr>
              <a:spLocks noChangeArrowheads="1"/>
            </p:cNvSpPr>
            <p:nvPr/>
          </p:nvSpPr>
          <p:spPr bwMode="auto">
            <a:xfrm>
              <a:off x="4724400" y="2172854"/>
              <a:ext cx="1600200" cy="304800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816411" indent="-816411">
                <a:spcBef>
                  <a:spcPct val="20000"/>
                </a:spcBef>
              </a:pPr>
              <a:endParaRPr lang="en-US" sz="6000" dirty="0"/>
            </a:p>
          </p:txBody>
        </p:sp>
        <p:sp>
          <p:nvSpPr>
            <p:cNvPr id="15378" name="Rounded Rectangle 22"/>
            <p:cNvSpPr>
              <a:spLocks noChangeArrowheads="1"/>
            </p:cNvSpPr>
            <p:nvPr/>
          </p:nvSpPr>
          <p:spPr bwMode="auto">
            <a:xfrm>
              <a:off x="4714875" y="1674091"/>
              <a:ext cx="1828800" cy="304800"/>
            </a:xfrm>
            <a:prstGeom prst="roundRect">
              <a:avLst>
                <a:gd name="adj" fmla="val 16667"/>
              </a:avLst>
            </a:prstGeom>
            <a:noFill/>
            <a:ln w="57150" algn="ctr">
              <a:solidFill>
                <a:srgbClr val="A50021"/>
              </a:solidFill>
              <a:round/>
              <a:headEnd/>
              <a:tailEnd/>
            </a:ln>
          </p:spPr>
          <p:txBody>
            <a:bodyPr lIns="90483" tIns="44447" rIns="90483" bIns="44447"/>
            <a:lstStyle/>
            <a:p>
              <a:pPr marL="816411" indent="-816411">
                <a:spcBef>
                  <a:spcPct val="20000"/>
                </a:spcBef>
              </a:pPr>
              <a:endParaRPr lang="en-US" sz="60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29400" y="5105400"/>
            <a:ext cx="762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/>
              <a:t>good packaging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40600" y="5181600"/>
            <a:ext cx="3472467" cy="13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 smtClean="0"/>
              <a:t>-0.56%</a:t>
            </a:r>
            <a:endParaRPr lang="en-US" sz="7200" b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38272" y="6019800"/>
            <a:ext cx="5772728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00B050"/>
                </a:solidFill>
              </a:rPr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404600" y="5994399"/>
            <a:ext cx="508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23655" y="6019799"/>
            <a:ext cx="1154546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7" grpId="1"/>
      <p:bldP spid="28" grpId="0"/>
      <p:bldP spid="29" grpId="0"/>
      <p:bldP spid="2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9600"/>
            <a:ext cx="24383999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i="1" dirty="0" smtClean="0">
                <a:solidFill>
                  <a:srgbClr val="C00000"/>
                </a:solidFill>
              </a:rPr>
              <a:t>Recommendation Letters:</a:t>
            </a:r>
          </a:p>
          <a:p>
            <a:pPr algn="ctr"/>
            <a:r>
              <a:rPr lang="en-US" sz="11500" b="1" i="1" dirty="0" smtClean="0">
                <a:solidFill>
                  <a:srgbClr val="C00000"/>
                </a:solidFill>
              </a:rPr>
              <a:t>“He is a good student”</a:t>
            </a:r>
          </a:p>
          <a:p>
            <a:pPr algn="ctr"/>
            <a:r>
              <a:rPr lang="en-US" sz="11500" b="1" i="1" dirty="0" smtClean="0">
                <a:solidFill>
                  <a:srgbClr val="C00000"/>
                </a:solidFill>
              </a:rPr>
              <a:t>“He works hard”</a:t>
            </a:r>
          </a:p>
          <a:p>
            <a:pPr algn="ctr"/>
            <a:endParaRPr lang="en-US" sz="115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61025" y="8839200"/>
            <a:ext cx="13364556" cy="221599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3800" dirty="0" smtClean="0">
                <a:solidFill>
                  <a:srgbClr val="C00000"/>
                </a:solidFill>
              </a:rPr>
              <a:t>Decision: </a:t>
            </a:r>
            <a:r>
              <a:rPr lang="en-US" sz="13800" b="1" dirty="0" smtClean="0">
                <a:solidFill>
                  <a:srgbClr val="C00000"/>
                </a:solidFill>
              </a:rPr>
              <a:t>Reject</a:t>
            </a:r>
            <a:endParaRPr lang="en-US" sz="1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629400" y="5105400"/>
            <a:ext cx="762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 smtClean="0"/>
              <a:t>AAA++++ seller</a:t>
            </a:r>
            <a:endParaRPr lang="en-US" sz="72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40600" y="5181600"/>
            <a:ext cx="3472467" cy="13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 smtClean="0"/>
              <a:t>-2.93%</a:t>
            </a:r>
            <a:endParaRPr lang="en-US" sz="7200" b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38272" y="6019800"/>
            <a:ext cx="5772728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00B050"/>
                </a:solidFill>
              </a:rPr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404600" y="5994399"/>
            <a:ext cx="508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23655" y="6019799"/>
            <a:ext cx="1154546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7" grpId="1"/>
      <p:bldP spid="28" grpId="0"/>
      <p:bldP spid="29" grpId="0"/>
      <p:bldP spid="2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72000"/>
            <a:ext cx="24383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People interpret things differently, according to the context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Lesson #1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16100"/>
            <a:ext cx="22631400" cy="9994900"/>
          </a:xfrm>
        </p:spPr>
        <p:txBody>
          <a:bodyPr/>
          <a:lstStyle/>
          <a:p>
            <a:pPr algn="ctr">
              <a:buNone/>
            </a:pPr>
            <a:endParaRPr lang="en-US" sz="11500" dirty="0" smtClean="0"/>
          </a:p>
          <a:p>
            <a:pPr algn="ctr">
              <a:buNone/>
            </a:pPr>
            <a:r>
              <a:rPr lang="en-US" sz="11500" dirty="0" smtClean="0">
                <a:solidFill>
                  <a:srgbClr val="C00000"/>
                </a:solidFill>
              </a:rPr>
              <a:t>Adapt to the environment</a:t>
            </a:r>
          </a:p>
          <a:p>
            <a:pPr algn="ctr">
              <a:buNone/>
            </a:pPr>
            <a:endParaRPr lang="en-US" sz="11500" dirty="0" smtClean="0"/>
          </a:p>
          <a:p>
            <a:pPr algn="ctr">
              <a:buNone/>
            </a:pPr>
            <a:r>
              <a:rPr lang="en-US" sz="11500" b="1" dirty="0" smtClean="0">
                <a:solidFill>
                  <a:schemeClr val="accent2"/>
                </a:solidFill>
              </a:rPr>
              <a:t>One size does </a:t>
            </a:r>
            <a:r>
              <a:rPr lang="en-US" sz="11500" b="1" dirty="0" smtClean="0">
                <a:solidFill>
                  <a:srgbClr val="C00000"/>
                </a:solidFill>
              </a:rPr>
              <a:t>not</a:t>
            </a:r>
            <a:r>
              <a:rPr lang="en-US" sz="11500" b="1" dirty="0" smtClean="0">
                <a:solidFill>
                  <a:schemeClr val="accent2"/>
                </a:solidFill>
              </a:rPr>
              <a:t> fit all!</a:t>
            </a:r>
            <a:endParaRPr lang="en-US" sz="115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115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765300"/>
          </a:xfrm>
        </p:spPr>
        <p:txBody>
          <a:bodyPr/>
          <a:lstStyle/>
          <a:p>
            <a:r>
              <a:rPr lang="en-US" dirty="0" smtClean="0"/>
              <a:t>Same idea, different focus:</a:t>
            </a:r>
            <a:br>
              <a:rPr lang="en-US" dirty="0" smtClean="0"/>
            </a:br>
            <a:r>
              <a:rPr lang="en-US" sz="6000" dirty="0" smtClean="0"/>
              <a:t>How reviews (text) affect product sales?</a:t>
            </a:r>
            <a:endParaRPr lang="en-US" dirty="0"/>
          </a:p>
        </p:txBody>
      </p:sp>
      <p:pic>
        <p:nvPicPr>
          <p:cNvPr id="16386" name="Picture 2" descr="http://farm3.static.flickr.com/2068/cameras/72157602219148731_model_large_8a99bb05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757" y="2362200"/>
            <a:ext cx="3359198" cy="2514600"/>
          </a:xfrm>
          <a:prstGeom prst="rect">
            <a:avLst/>
          </a:prstGeom>
          <a:noFill/>
        </p:spPr>
      </p:pic>
      <p:pic>
        <p:nvPicPr>
          <p:cNvPr id="16388" name="Picture 4" descr="http://farm7.static.flickr.com/6182/cameras/72157602219148731_graph_model_users_c580f76e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2590800"/>
            <a:ext cx="8099314" cy="2714367"/>
          </a:xfrm>
          <a:prstGeom prst="rect">
            <a:avLst/>
          </a:prstGeom>
          <a:noFill/>
        </p:spPr>
      </p:pic>
      <p:pic>
        <p:nvPicPr>
          <p:cNvPr id="16390" name="Picture 6" descr="http://farm7.static.flickr.com/6078/cameras/72157617313528954_graph_model_users_7141a703f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1800" y="5638800"/>
            <a:ext cx="7957977" cy="2667000"/>
          </a:xfrm>
          <a:prstGeom prst="rect">
            <a:avLst/>
          </a:prstGeom>
          <a:noFill/>
        </p:spPr>
      </p:pic>
      <p:pic>
        <p:nvPicPr>
          <p:cNvPr id="16392" name="Picture 8" descr="http://farm3.static.flickr.com/2456/cameras/72157617313528954_model_large_5ff1df97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5257800"/>
            <a:ext cx="4419600" cy="3308386"/>
          </a:xfrm>
          <a:prstGeom prst="rect">
            <a:avLst/>
          </a:prstGeom>
          <a:noFill/>
        </p:spPr>
      </p:pic>
      <p:pic>
        <p:nvPicPr>
          <p:cNvPr id="16394" name="Picture 10" descr="http://farm5.static.flickr.com/4145/cameras/72157623463401483_model_large_fe924301f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8686800"/>
            <a:ext cx="2895600" cy="2895600"/>
          </a:xfrm>
          <a:prstGeom prst="rect">
            <a:avLst/>
          </a:prstGeom>
          <a:noFill/>
        </p:spPr>
      </p:pic>
      <p:pic>
        <p:nvPicPr>
          <p:cNvPr id="16396" name="Picture 12" descr="http://farm7.static.flickr.com/6183/cameras/72157623463401483_graph_model_users_69058818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09730" y="8686800"/>
            <a:ext cx="7772400" cy="26048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2200" y="3124200"/>
            <a:ext cx="10591800" cy="495752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22440900" cy="1765300"/>
          </a:xfrm>
          <a:ln/>
        </p:spPr>
        <p:txBody>
          <a:bodyPr/>
          <a:lstStyle/>
          <a:p>
            <a:r>
              <a:rPr lang="en-US" dirty="0" smtClean="0"/>
              <a:t>Shopping for a camera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620000" y="5105400"/>
            <a:ext cx="762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 smtClean="0"/>
              <a:t>Best camera!</a:t>
            </a:r>
            <a:endParaRPr lang="en-US" sz="72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040600" y="5181600"/>
            <a:ext cx="3472467" cy="13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17709" tIns="108855" rIns="217709" bIns="108855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b="1" dirty="0" smtClean="0"/>
              <a:t>-0.20%</a:t>
            </a:r>
            <a:endParaRPr lang="en-US" sz="7200" b="1" dirty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38272" y="6019800"/>
            <a:ext cx="5772728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00B050"/>
                </a:solidFill>
              </a:rPr>
              <a:t>Positive?   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404600" y="5994399"/>
            <a:ext cx="508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23655" y="6019799"/>
            <a:ext cx="1154546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2125 1.4814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7" grpId="1"/>
      <p:bldP spid="28" grpId="0"/>
      <p:bldP spid="29" grpId="0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72000"/>
            <a:ext cx="2438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Tell me something specific, you shill!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6038272" y="6019800"/>
            <a:ext cx="5772728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 smtClean="0">
                <a:solidFill>
                  <a:srgbClr val="00B050"/>
                </a:solidFill>
              </a:rPr>
              <a:t>Positive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11404600" y="5994399"/>
            <a:ext cx="5080000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4923655" y="6019799"/>
            <a:ext cx="1154546" cy="13217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215431" tIns="105824" rIns="215431" bIns="105824">
            <a:spAutoFit/>
          </a:bodyPr>
          <a:lstStyle/>
          <a:p>
            <a:pPr marL="816411" indent="-816411"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636" y="1828800"/>
            <a:ext cx="19253863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8" descr="http://farm3.static.flickr.com/2456/cameras/72157617313528954_model_large_5ff1df9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4173549" cy="31242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448800" y="6019800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</a:rPr>
              <a:t>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/>
      <p:bldP spid="29" grpId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72000"/>
            <a:ext cx="2438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“If this is the worst that can happen…” </a:t>
            </a:r>
            <a:endParaRPr lang="en-US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765300"/>
          </a:xfrm>
        </p:spPr>
        <p:txBody>
          <a:bodyPr/>
          <a:lstStyle/>
          <a:p>
            <a:r>
              <a:rPr lang="en-US" dirty="0" smtClean="0"/>
              <a:t>What product features do customers want?</a:t>
            </a:r>
            <a:endParaRPr lang="en-US" dirty="0"/>
          </a:p>
        </p:txBody>
      </p:sp>
      <p:pic>
        <p:nvPicPr>
          <p:cNvPr id="58370" name="Picture 2" descr="Canon PowerShot SD500 7MP Digital Elph Camera with 3x Optical Z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57800"/>
            <a:ext cx="6324600" cy="6324600"/>
          </a:xfrm>
          <a:prstGeom prst="rect">
            <a:avLst/>
          </a:prstGeom>
          <a:noFill/>
        </p:spPr>
      </p:pic>
      <p:pic>
        <p:nvPicPr>
          <p:cNvPr id="58372" name="Picture 4" descr="Nikon COOLPIX L120 14.1 MP Digital Camera with 21x NIKKOR Wide-Angle Optical Zoom Lens and 3-Inch LCD"/>
          <p:cNvPicPr>
            <a:picLocks noChangeAspect="1" noChangeArrowheads="1"/>
          </p:cNvPicPr>
          <p:nvPr/>
        </p:nvPicPr>
        <p:blipFill>
          <a:blip r:embed="rId3" cstate="print"/>
          <a:srcRect t="24324" b="12162"/>
          <a:stretch>
            <a:fillRect/>
          </a:stretch>
        </p:blipFill>
        <p:spPr bwMode="auto">
          <a:xfrm>
            <a:off x="8305800" y="6781800"/>
            <a:ext cx="7315200" cy="4646141"/>
          </a:xfrm>
          <a:prstGeom prst="rect">
            <a:avLst/>
          </a:prstGeom>
          <a:noFill/>
        </p:spPr>
      </p:pic>
      <p:pic>
        <p:nvPicPr>
          <p:cNvPr id="58374" name="Picture 6" descr="Nikon COOLPIX L24 14 MP Digital Camera with 3.6x NIKKOR Optical Zoom Lens and 3-Inch LCD"/>
          <p:cNvPicPr>
            <a:picLocks noChangeAspect="1" noChangeArrowheads="1"/>
          </p:cNvPicPr>
          <p:nvPr/>
        </p:nvPicPr>
        <p:blipFill>
          <a:blip r:embed="rId4" cstate="print"/>
          <a:srcRect l="6504" t="24595" b="13279"/>
          <a:stretch>
            <a:fillRect/>
          </a:stretch>
        </p:blipFill>
        <p:spPr bwMode="auto">
          <a:xfrm>
            <a:off x="4953000" y="1828800"/>
            <a:ext cx="6572250" cy="4367074"/>
          </a:xfrm>
          <a:prstGeom prst="rect">
            <a:avLst/>
          </a:prstGeom>
          <a:noFill/>
        </p:spPr>
      </p:pic>
      <p:pic>
        <p:nvPicPr>
          <p:cNvPr id="58376" name="Picture 8" descr="http://ecx.images-amazon.com/images/I/51yHkwXXJUL._SL500_AA300_.jpg"/>
          <p:cNvPicPr>
            <a:picLocks noChangeAspect="1" noChangeArrowheads="1"/>
          </p:cNvPicPr>
          <p:nvPr/>
        </p:nvPicPr>
        <p:blipFill>
          <a:blip r:embed="rId5" cstate="print"/>
          <a:srcRect t="15267" b="12977"/>
          <a:stretch>
            <a:fillRect/>
          </a:stretch>
        </p:blipFill>
        <p:spPr bwMode="auto">
          <a:xfrm>
            <a:off x="15621000" y="2057400"/>
            <a:ext cx="6400800" cy="4592940"/>
          </a:xfrm>
          <a:prstGeom prst="rect">
            <a:avLst/>
          </a:prstGeom>
          <a:noFill/>
        </p:spPr>
      </p:pic>
      <p:pic>
        <p:nvPicPr>
          <p:cNvPr id="58378" name="Picture 10" descr="http://ecx.images-amazon.com/images/I/914lx0Ey-iL._AA1500_.jpg"/>
          <p:cNvPicPr>
            <a:picLocks noChangeAspect="1" noChangeArrowheads="1"/>
          </p:cNvPicPr>
          <p:nvPr/>
        </p:nvPicPr>
        <p:blipFill>
          <a:blip r:embed="rId6" cstate="print"/>
          <a:srcRect t="15467" b="19467"/>
          <a:stretch>
            <a:fillRect/>
          </a:stretch>
        </p:blipFill>
        <p:spPr bwMode="auto">
          <a:xfrm>
            <a:off x="17123139" y="6858000"/>
            <a:ext cx="7260861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Point-and-Shoot: Lenses, </a:t>
            </a:r>
            <a:r>
              <a:rPr lang="en-US" sz="8800" dirty="0" smtClean="0">
                <a:solidFill>
                  <a:srgbClr val="C00000"/>
                </a:solidFill>
              </a:rPr>
              <a:t>zoom</a:t>
            </a:r>
            <a:r>
              <a:rPr lang="en-US" dirty="0" smtClean="0"/>
              <a:t>, …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927100" y="1816100"/>
          <a:ext cx="22440900" cy="984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Point-and-Shoot: Lenses, </a:t>
            </a:r>
            <a:r>
              <a:rPr lang="en-US" sz="3600" dirty="0" smtClean="0">
                <a:solidFill>
                  <a:srgbClr val="002060"/>
                </a:solidFill>
              </a:rPr>
              <a:t>zoom</a:t>
            </a:r>
            <a:r>
              <a:rPr lang="en-US" dirty="0" smtClean="0"/>
              <a:t>, …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927100" y="1816100"/>
          <a:ext cx="22440900" cy="984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/>
          <p:cNvSpPr/>
          <p:nvPr/>
        </p:nvSpPr>
        <p:spPr bwMode="auto">
          <a:xfrm rot="10800000">
            <a:off x="1066800" y="3581400"/>
            <a:ext cx="4800600" cy="8839200"/>
          </a:xfrm>
          <a:prstGeom prst="ellipse">
            <a:avLst/>
          </a:prstGeom>
          <a:gradFill>
            <a:gsLst>
              <a:gs pos="70000">
                <a:srgbClr val="FFC000">
                  <a:alpha val="29000"/>
                </a:srgbClr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Lesson #2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16100"/>
            <a:ext cx="22631400" cy="9994900"/>
          </a:xfrm>
        </p:spPr>
        <p:txBody>
          <a:bodyPr/>
          <a:lstStyle/>
          <a:p>
            <a:pPr algn="ctr">
              <a:buNone/>
            </a:pPr>
            <a:endParaRPr lang="en-US" sz="8800" dirty="0" smtClean="0"/>
          </a:p>
          <a:p>
            <a:pPr algn="ctr">
              <a:buNone/>
            </a:pPr>
            <a:endParaRPr lang="en-US" sz="8800" dirty="0"/>
          </a:p>
          <a:p>
            <a:pPr algn="ctr">
              <a:buNone/>
            </a:pPr>
            <a:r>
              <a:rPr lang="en-US" sz="8800" dirty="0" smtClean="0">
                <a:solidFill>
                  <a:srgbClr val="C00000"/>
                </a:solidFill>
              </a:rPr>
              <a:t>Not sufficient to know what people </a:t>
            </a:r>
            <a:r>
              <a:rPr lang="en-US" sz="8800" b="1" i="1" dirty="0" smtClean="0">
                <a:solidFill>
                  <a:srgbClr val="C00000"/>
                </a:solidFill>
              </a:rPr>
              <a:t>say</a:t>
            </a:r>
            <a:endParaRPr lang="en-US" sz="88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n-US" sz="8800" dirty="0" smtClean="0"/>
          </a:p>
          <a:p>
            <a:pPr algn="ctr">
              <a:buNone/>
            </a:pPr>
            <a:r>
              <a:rPr lang="en-US" sz="8800" b="1" dirty="0" smtClean="0">
                <a:solidFill>
                  <a:schemeClr val="accent2"/>
                </a:solidFill>
              </a:rPr>
              <a:t>Measure what people DO</a:t>
            </a:r>
            <a:endParaRPr lang="en-US" sz="88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8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Reviews, Grammar, and Hotel Bookings</a:t>
            </a:r>
            <a:endParaRPr lang="en-US" dirty="0"/>
          </a:p>
        </p:txBody>
      </p:sp>
      <p:pic>
        <p:nvPicPr>
          <p:cNvPr id="7475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18188442" cy="72390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257800" y="5638800"/>
            <a:ext cx="3962400" cy="762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Grammar → Bad Sales</a:t>
            </a:r>
            <a:endParaRPr lang="en-US" dirty="0"/>
          </a:p>
        </p:txBody>
      </p:sp>
      <p:pic>
        <p:nvPicPr>
          <p:cNvPr id="7475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667000"/>
            <a:ext cx="18188442" cy="72390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5257800" y="5638800"/>
            <a:ext cx="3962400" cy="762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1905000"/>
            <a:ext cx="24384000" cy="9601200"/>
          </a:xfrm>
          <a:prstGeom prst="rect">
            <a:avLst/>
          </a:prstGeom>
          <a:blipFill dpi="0" rotWithShape="0">
            <a:blip r:embed="rId4" cstate="print">
              <a:alphaModFix amt="57000"/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2200" y="3124200"/>
            <a:ext cx="10591800" cy="495752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1981200"/>
            <a:ext cx="13047134" cy="3505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172200"/>
            <a:ext cx="13106401" cy="2967896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22440900" cy="1765300"/>
          </a:xfrm>
          <a:ln/>
        </p:spPr>
        <p:txBody>
          <a:bodyPr/>
          <a:lstStyle/>
          <a:p>
            <a:r>
              <a:rPr lang="en-US" dirty="0" smtClean="0"/>
              <a:t>Multiple merchants sell the same camera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err="1" smtClean="0"/>
              <a:t>Zappos</a:t>
            </a:r>
            <a:r>
              <a:rPr lang="en-US" sz="8000" dirty="0" smtClean="0"/>
              <a:t> takes action!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13322300" cy="7315200"/>
          </a:xfrm>
        </p:spPr>
        <p:txBody>
          <a:bodyPr/>
          <a:lstStyle/>
          <a:p>
            <a:r>
              <a:rPr lang="en-US" sz="6000" dirty="0" smtClean="0"/>
              <a:t>Examined and fixed grammar for </a:t>
            </a:r>
            <a:r>
              <a:rPr lang="en-US" sz="6000" b="1" i="1" dirty="0" smtClean="0"/>
              <a:t>millions</a:t>
            </a:r>
            <a:r>
              <a:rPr lang="en-US" sz="6000" dirty="0" smtClean="0"/>
              <a:t> of reviews on Zappos.com!</a:t>
            </a:r>
          </a:p>
          <a:p>
            <a:endParaRPr lang="en-US" sz="6000" dirty="0" smtClean="0"/>
          </a:p>
          <a:p>
            <a:r>
              <a:rPr lang="en-US" sz="6000" dirty="0" smtClean="0"/>
              <a:t>Used Amazon Mechanical Turk, paying ~$0.10 per review</a:t>
            </a:r>
          </a:p>
          <a:p>
            <a:endParaRPr lang="en-US" sz="6000" dirty="0"/>
          </a:p>
          <a:p>
            <a:r>
              <a:rPr lang="en-US" sz="6000" dirty="0" smtClean="0"/>
              <a:t>Improved product sales! </a:t>
            </a:r>
            <a:endParaRPr lang="en-US" sz="6000" dirty="0"/>
          </a:p>
        </p:txBody>
      </p:sp>
      <p:pic>
        <p:nvPicPr>
          <p:cNvPr id="75780" name="Picture 4" descr="http://www.geek.com/wp-content/uploads/2011/04/zappos_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800" y="342900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But… is it ethical?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16598900" cy="9220200"/>
          </a:xfrm>
        </p:spPr>
        <p:txBody>
          <a:bodyPr/>
          <a:lstStyle/>
          <a:p>
            <a:pPr>
              <a:buNone/>
            </a:pPr>
            <a:r>
              <a:rPr lang="en-US" sz="4400" dirty="0" smtClean="0">
                <a:latin typeface="GillSans"/>
              </a:rPr>
              <a:t>	</a:t>
            </a:r>
            <a:r>
              <a:rPr lang="en-US" sz="6600" i="1" dirty="0" smtClean="0">
                <a:latin typeface="GillSans"/>
              </a:rPr>
              <a:t>“Would </a:t>
            </a:r>
            <a:r>
              <a:rPr lang="en-US" sz="6600" i="1" dirty="0">
                <a:latin typeface="GillSans"/>
              </a:rPr>
              <a:t>you correct a friend’s tweet or </a:t>
            </a:r>
            <a:r>
              <a:rPr lang="en-US" sz="6600" i="1" dirty="0" err="1">
                <a:latin typeface="GillSans"/>
              </a:rPr>
              <a:t>Facebook</a:t>
            </a:r>
            <a:r>
              <a:rPr lang="en-US" sz="6600" i="1" dirty="0">
                <a:latin typeface="GillSans"/>
              </a:rPr>
              <a:t> post? </a:t>
            </a:r>
            <a:endParaRPr lang="en-US" sz="6600" i="1" dirty="0" smtClean="0">
              <a:latin typeface="GillSans"/>
            </a:endParaRPr>
          </a:p>
          <a:p>
            <a:pPr>
              <a:buNone/>
            </a:pPr>
            <a:r>
              <a:rPr lang="en-US" sz="6600" i="1" dirty="0" smtClean="0">
                <a:latin typeface="GillSans"/>
              </a:rPr>
              <a:t>	…</a:t>
            </a:r>
            <a:endParaRPr lang="en-US" sz="6600" i="1" dirty="0">
              <a:latin typeface="GillSans"/>
            </a:endParaRPr>
          </a:p>
          <a:p>
            <a:pPr>
              <a:buNone/>
            </a:pPr>
            <a:r>
              <a:rPr lang="en-US" sz="6600" i="1" dirty="0" smtClean="0">
                <a:latin typeface="GillSans"/>
              </a:rPr>
              <a:t>	Nitpick </a:t>
            </a:r>
            <a:r>
              <a:rPr lang="en-US" sz="6600" i="1" dirty="0">
                <a:latin typeface="GillSans"/>
              </a:rPr>
              <a:t>a colleague for using shorthand in emails sent from his </a:t>
            </a:r>
            <a:r>
              <a:rPr lang="en-US" sz="6600" i="1" dirty="0" err="1">
                <a:latin typeface="GillSans"/>
              </a:rPr>
              <a:t>iPhone</a:t>
            </a:r>
            <a:r>
              <a:rPr lang="en-US" sz="6600" i="1" dirty="0">
                <a:latin typeface="GillSans"/>
              </a:rPr>
              <a:t>? </a:t>
            </a:r>
            <a:endParaRPr lang="en-US" sz="6600" i="1" dirty="0" smtClean="0">
              <a:latin typeface="GillSans"/>
            </a:endParaRPr>
          </a:p>
          <a:p>
            <a:pPr>
              <a:buNone/>
            </a:pPr>
            <a:r>
              <a:rPr lang="en-US" sz="6600" i="1" dirty="0" smtClean="0">
                <a:latin typeface="GillSans"/>
              </a:rPr>
              <a:t>	…</a:t>
            </a:r>
            <a:endParaRPr lang="en-US" sz="6600" i="1" dirty="0">
              <a:latin typeface="GillSans"/>
            </a:endParaRPr>
          </a:p>
          <a:p>
            <a:pPr>
              <a:buNone/>
            </a:pPr>
            <a:r>
              <a:rPr lang="en-US" sz="6600" i="1" dirty="0" smtClean="0">
                <a:latin typeface="GillSans"/>
              </a:rPr>
              <a:t>	</a:t>
            </a:r>
            <a:r>
              <a:rPr lang="en-US" sz="6600" b="1" i="1" dirty="0" smtClean="0">
                <a:solidFill>
                  <a:srgbClr val="C00000"/>
                </a:solidFill>
                <a:latin typeface="GillSans"/>
              </a:rPr>
              <a:t>This </a:t>
            </a:r>
            <a:r>
              <a:rPr lang="en-US" sz="6600" b="1" i="1" dirty="0">
                <a:solidFill>
                  <a:srgbClr val="C00000"/>
                </a:solidFill>
                <a:latin typeface="GillSans"/>
              </a:rPr>
              <a:t>level of social intrusion is almost unthinkable</a:t>
            </a:r>
            <a:r>
              <a:rPr lang="en-US" sz="6600" i="1" dirty="0" smtClean="0">
                <a:latin typeface="GillSans"/>
              </a:rPr>
              <a:t>.”</a:t>
            </a:r>
            <a:endParaRPr lang="en-US" sz="6600" i="1" dirty="0">
              <a:latin typeface="GillSans"/>
            </a:endParaRPr>
          </a:p>
        </p:txBody>
      </p:sp>
      <p:pic>
        <p:nvPicPr>
          <p:cNvPr id="75778" name="Picture 2" descr="Illustration by Robert Neubecker. Click image to expand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88907" y="3581400"/>
            <a:ext cx="7595093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Experiment: Fixed 1000 reviews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133600"/>
            <a:ext cx="22440900" cy="11582400"/>
          </a:xfrm>
        </p:spPr>
        <p:txBody>
          <a:bodyPr/>
          <a:lstStyle/>
          <a:p>
            <a:r>
              <a:rPr lang="en-US" sz="6000" dirty="0" smtClean="0"/>
              <a:t>Emailed </a:t>
            </a:r>
            <a:r>
              <a:rPr lang="en-US" sz="6000" b="1" dirty="0" smtClean="0"/>
              <a:t>authors</a:t>
            </a:r>
            <a:r>
              <a:rPr lang="en-US" sz="6000" dirty="0" smtClean="0"/>
              <a:t>: “</a:t>
            </a:r>
            <a:r>
              <a:rPr lang="en-US" sz="6000" i="1" dirty="0" smtClean="0"/>
              <a:t>Do you approve of the changes?”</a:t>
            </a:r>
          </a:p>
          <a:p>
            <a:r>
              <a:rPr lang="en-US" sz="6000" dirty="0" smtClean="0"/>
              <a:t>Gift card for replying</a:t>
            </a:r>
          </a:p>
          <a:p>
            <a:endParaRPr lang="en-US" sz="6000" dirty="0"/>
          </a:p>
          <a:p>
            <a:r>
              <a:rPr lang="en-US" sz="6000" dirty="0" smtClean="0"/>
              <a:t>Result: 978 replies, </a:t>
            </a:r>
            <a:r>
              <a:rPr lang="en-US" sz="6000" b="1" i="1" dirty="0" smtClean="0">
                <a:solidFill>
                  <a:srgbClr val="C00000"/>
                </a:solidFill>
              </a:rPr>
              <a:t>not a single negative evaluation!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7467600"/>
            <a:ext cx="19735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130300" indent="-914400" algn="ctr"/>
            <a:r>
              <a:rPr lang="en-US" sz="4800" i="1" dirty="0" smtClean="0"/>
              <a:t>“Thank you! I almost feel that I am ‘</a:t>
            </a:r>
            <a:r>
              <a:rPr lang="en-US" sz="4800" i="1" dirty="0" err="1" smtClean="0"/>
              <a:t>stoopid</a:t>
            </a:r>
            <a:r>
              <a:rPr lang="en-US" sz="4800" i="1" dirty="0" smtClean="0"/>
              <a:t>’ when I leave such reviews!”</a:t>
            </a:r>
          </a:p>
          <a:p>
            <a:pPr marL="1130300" indent="-914400" algn="ctr"/>
            <a:endParaRPr lang="en-US" sz="4800" i="1" dirty="0" smtClean="0"/>
          </a:p>
          <a:p>
            <a:pPr marL="1130300" indent="-914400" algn="ctr"/>
            <a:r>
              <a:rPr lang="en-US" sz="4800" i="1" dirty="0" smtClean="0"/>
              <a:t>“Hey, the review is not updated online! When will it be fixed?”</a:t>
            </a:r>
            <a:endParaRPr lang="en-US" sz="4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Experiment: Fixed 1000 reviews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2133600"/>
            <a:ext cx="22440900" cy="11582400"/>
          </a:xfrm>
        </p:spPr>
        <p:txBody>
          <a:bodyPr/>
          <a:lstStyle/>
          <a:p>
            <a:r>
              <a:rPr lang="en-US" sz="6000" dirty="0" smtClean="0"/>
              <a:t>Emailed </a:t>
            </a:r>
            <a:r>
              <a:rPr lang="en-US" sz="6000" b="1" dirty="0" smtClean="0"/>
              <a:t>readers</a:t>
            </a:r>
            <a:r>
              <a:rPr lang="en-US" sz="6000" dirty="0" smtClean="0"/>
              <a:t>: “</a:t>
            </a:r>
            <a:r>
              <a:rPr lang="en-US" sz="6000" i="1" dirty="0" smtClean="0"/>
              <a:t>Do you approve of the changes?”</a:t>
            </a:r>
          </a:p>
          <a:p>
            <a:pPr lvl="2"/>
            <a:r>
              <a:rPr lang="en-US" sz="4800" dirty="0" smtClean="0"/>
              <a:t>Version 1: Only new version posted</a:t>
            </a:r>
          </a:p>
          <a:p>
            <a:pPr lvl="2"/>
            <a:r>
              <a:rPr lang="en-US" sz="4800" dirty="0" smtClean="0"/>
              <a:t>Version 2: Disclaimer (“Review has been edited…”)</a:t>
            </a:r>
          </a:p>
          <a:p>
            <a:pPr lvl="2"/>
            <a:r>
              <a:rPr lang="en-US" sz="4800" dirty="0" smtClean="0"/>
              <a:t>Version 3: Disclaimer + </a:t>
            </a:r>
            <a:r>
              <a:rPr lang="en-US" sz="4800" dirty="0" err="1" smtClean="0"/>
              <a:t>mouseover</a:t>
            </a:r>
            <a:r>
              <a:rPr lang="en-US" sz="4800" dirty="0" smtClean="0"/>
              <a:t> to see old review</a:t>
            </a:r>
          </a:p>
          <a:p>
            <a:pPr lvl="2"/>
            <a:endParaRPr lang="en-US" sz="4800" dirty="0"/>
          </a:p>
          <a:p>
            <a:r>
              <a:rPr lang="en-US" sz="6000" i="1" dirty="0" smtClean="0"/>
              <a:t>Result: For version 3, </a:t>
            </a:r>
            <a:r>
              <a:rPr lang="en-US" sz="6000" b="1" i="1" dirty="0" smtClean="0">
                <a:solidFill>
                  <a:srgbClr val="C00000"/>
                </a:solidFill>
              </a:rPr>
              <a:t>unanimously positive replies!</a:t>
            </a:r>
          </a:p>
          <a:p>
            <a:endParaRPr lang="en-US" sz="6000" dirty="0" smtClean="0"/>
          </a:p>
          <a:p>
            <a:pPr lvl="2"/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72000"/>
            <a:ext cx="243839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i="1" dirty="0" smtClean="0">
                <a:solidFill>
                  <a:srgbClr val="C00000"/>
                </a:solidFill>
              </a:rPr>
              <a:t>“Can you do the same for YouTube comments? </a:t>
            </a:r>
          </a:p>
          <a:p>
            <a:pPr algn="ctr"/>
            <a:r>
              <a:rPr lang="en-US" sz="8800" i="1" dirty="0" smtClean="0">
                <a:solidFill>
                  <a:srgbClr val="C00000"/>
                </a:solidFill>
              </a:rPr>
              <a:t>My eyes hurt every time that I read them”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Lesson #3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317200" cy="9994900"/>
          </a:xfrm>
        </p:spPr>
        <p:txBody>
          <a:bodyPr/>
          <a:lstStyle/>
          <a:p>
            <a:pPr algn="ctr">
              <a:buNone/>
            </a:pPr>
            <a:endParaRPr lang="en-US" sz="8800" dirty="0" smtClean="0"/>
          </a:p>
          <a:p>
            <a:pPr algn="ctr">
              <a:buNone/>
            </a:pPr>
            <a:endParaRPr lang="en-US" sz="8800" dirty="0" smtClean="0"/>
          </a:p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kumimoji="0" lang="en-US" sz="72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Sans" pitchFamily="1" charset="0"/>
                <a:cs typeface="+mn-cs"/>
                <a:sym typeface="GillSans" pitchFamily="1" charset="0"/>
              </a:rPr>
              <a:t>Check</a:t>
            </a:r>
            <a:r>
              <a:rPr kumimoji="0" lang="en-US" sz="72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Sans" pitchFamily="1" charset="0"/>
                <a:cs typeface="+mn-cs"/>
                <a:sym typeface="GillSans" pitchFamily="1" charset="0"/>
              </a:rPr>
              <a:t> your gut instinct at the entrance</a:t>
            </a:r>
            <a:r>
              <a:rPr lang="en-US" sz="9600" b="1" kern="1200" dirty="0" smtClean="0">
                <a:solidFill>
                  <a:srgbClr val="C00000"/>
                </a:solidFill>
                <a:latin typeface="GillSans" pitchFamily="1" charset="0"/>
                <a:sym typeface="GillSans" pitchFamily="1" charset="0"/>
              </a:rPr>
              <a:t/>
            </a:r>
            <a:br>
              <a:rPr lang="en-US" sz="9600" b="1" kern="1200" dirty="0" smtClean="0">
                <a:solidFill>
                  <a:srgbClr val="C00000"/>
                </a:solidFill>
                <a:latin typeface="GillSans" pitchFamily="1" charset="0"/>
                <a:sym typeface="GillSans" pitchFamily="1" charset="0"/>
              </a:rPr>
            </a:br>
            <a:endParaRPr kumimoji="0" 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Sans" pitchFamily="1" charset="0"/>
              <a:cs typeface="+mn-cs"/>
              <a:sym typeface="GillSans" pitchFamily="1" charset="0"/>
            </a:endParaRPr>
          </a:p>
          <a:p>
            <a:pPr algn="ctr">
              <a:buNone/>
            </a:pPr>
            <a:r>
              <a:rPr lang="en-US" sz="8800" b="1" dirty="0" smtClean="0">
                <a:solidFill>
                  <a:schemeClr val="accent2"/>
                </a:solidFill>
              </a:rPr>
              <a:t>Measure and </a:t>
            </a:r>
            <a:r>
              <a:rPr lang="en-US" sz="8800" b="1" i="1" dirty="0" smtClean="0">
                <a:solidFill>
                  <a:schemeClr val="accent2"/>
                </a:solidFill>
              </a:rPr>
              <a:t>then</a:t>
            </a:r>
            <a:r>
              <a:rPr lang="en-US" sz="8800" b="1" dirty="0" smtClean="0">
                <a:solidFill>
                  <a:schemeClr val="accent2"/>
                </a:solidFill>
              </a:rPr>
              <a:t> talk!</a:t>
            </a:r>
            <a:endParaRPr lang="en-US" sz="8800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sz="8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 smtClean="0"/>
              <a:t>Lessons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100" y="1816100"/>
            <a:ext cx="22440900" cy="9537700"/>
          </a:xfrm>
        </p:spPr>
        <p:txBody>
          <a:bodyPr/>
          <a:lstStyle/>
          <a:p>
            <a:pPr marL="1130300" indent="-914400" algn="ctr">
              <a:buFont typeface="+mj-lt"/>
              <a:buAutoNum type="arabicPeriod"/>
            </a:pPr>
            <a:endParaRPr lang="en-US" sz="6600" dirty="0" smtClean="0">
              <a:latin typeface="GillSans"/>
            </a:endParaRPr>
          </a:p>
          <a:p>
            <a:pPr marL="1130300" indent="-914400" algn="ctr">
              <a:buFont typeface="+mj-lt"/>
              <a:buAutoNum type="arabicPeriod"/>
            </a:pPr>
            <a:r>
              <a:rPr lang="en-US" sz="6600" dirty="0" smtClean="0">
                <a:latin typeface="GillSans"/>
              </a:rPr>
              <a:t>Measure in </a:t>
            </a:r>
            <a:r>
              <a:rPr lang="en-US" sz="6600" b="1" dirty="0" smtClean="0">
                <a:latin typeface="GillSans"/>
              </a:rPr>
              <a:t>context</a:t>
            </a:r>
            <a:r>
              <a:rPr lang="en-US" sz="6600" dirty="0" smtClean="0">
                <a:latin typeface="GillSans"/>
              </a:rPr>
              <a:t>: one size does not fit all</a:t>
            </a:r>
          </a:p>
          <a:p>
            <a:pPr marL="1130300" indent="-914400" algn="ctr">
              <a:buFont typeface="+mj-lt"/>
              <a:buAutoNum type="arabicPeriod"/>
            </a:pPr>
            <a:endParaRPr lang="en-US" sz="6600" dirty="0">
              <a:latin typeface="GillSans"/>
            </a:endParaRPr>
          </a:p>
          <a:p>
            <a:pPr marL="1130300" indent="-914400" algn="ctr">
              <a:buFont typeface="+mj-lt"/>
              <a:buAutoNum type="arabicPeriod"/>
            </a:pPr>
            <a:r>
              <a:rPr lang="en-US" sz="6600" dirty="0" smtClean="0">
                <a:latin typeface="GillSans"/>
              </a:rPr>
              <a:t>Measure </a:t>
            </a:r>
            <a:r>
              <a:rPr lang="en-US" sz="6600" b="1" dirty="0" smtClean="0">
                <a:latin typeface="GillSans"/>
              </a:rPr>
              <a:t>what people do, not what they say</a:t>
            </a:r>
          </a:p>
          <a:p>
            <a:pPr marL="1130300" indent="-914400" algn="ctr">
              <a:buFont typeface="+mj-lt"/>
              <a:buAutoNum type="arabicPeriod"/>
            </a:pPr>
            <a:endParaRPr lang="en-US" sz="6600" dirty="0">
              <a:latin typeface="GillSans"/>
            </a:endParaRPr>
          </a:p>
          <a:p>
            <a:pPr marL="1130300" indent="-914400" algn="ctr">
              <a:buFont typeface="+mj-lt"/>
              <a:buAutoNum type="arabicPeriod"/>
            </a:pPr>
            <a:r>
              <a:rPr lang="en-US" sz="6600" b="1" dirty="0" smtClean="0">
                <a:latin typeface="GillSans"/>
              </a:rPr>
              <a:t>Measure</a:t>
            </a:r>
            <a:r>
              <a:rPr lang="en-US" sz="6600" dirty="0" smtClean="0">
                <a:latin typeface="GillSans"/>
              </a:rPr>
              <a:t>!</a:t>
            </a:r>
            <a:endParaRPr lang="en-US" sz="6600" dirty="0">
              <a:latin typeface="Gill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00" y="10210800"/>
            <a:ext cx="620554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0" lang="en-US" sz="8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  <a:sym typeface="Arial" charset="0"/>
              </a:rPr>
              <a:t>Thank</a:t>
            </a:r>
            <a:r>
              <a:rPr kumimoji="0" lang="en-US" sz="8800" b="1" i="0" u="none" strike="noStrike" kern="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  <a:sym typeface="Arial" charset="0"/>
              </a:rPr>
              <a:t> you!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92200" y="3124200"/>
            <a:ext cx="10591800" cy="495752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1981200"/>
            <a:ext cx="13047134" cy="3505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6172200"/>
            <a:ext cx="13106401" cy="2967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 bwMode="auto">
          <a:xfrm>
            <a:off x="0" y="1066800"/>
            <a:ext cx="13868400" cy="47244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22440900" cy="1765300"/>
          </a:xfrm>
          <a:ln/>
        </p:spPr>
        <p:txBody>
          <a:bodyPr/>
          <a:lstStyle/>
          <a:p>
            <a:r>
              <a:rPr lang="en-US" dirty="0" smtClean="0"/>
              <a:t>Consumers do not always buy the cheapest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96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sym typeface="Wingdings"/>
              </a:rPr>
              <a:t></a:t>
            </a:r>
            <a:endParaRPr lang="en-US" sz="239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72200"/>
            <a:ext cx="13106401" cy="2967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533400" y="6019800"/>
            <a:ext cx="396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sym typeface="Wingdings"/>
              </a:rPr>
              <a:t></a:t>
            </a:r>
            <a:endParaRPr lang="en-US" sz="239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2200" y="3124200"/>
            <a:ext cx="10591800" cy="495752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981200"/>
            <a:ext cx="13047134" cy="3505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2667000" y="1066800"/>
            <a:ext cx="11201400" cy="472440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22440900" cy="1765300"/>
          </a:xfrm>
          <a:ln/>
        </p:spPr>
        <p:txBody>
          <a:bodyPr/>
          <a:lstStyle/>
          <a:p>
            <a:r>
              <a:rPr lang="en-US" dirty="0" smtClean="0"/>
              <a:t>Willoughby’s enjoys a 7.5% price premium </a:t>
            </a:r>
            <a:r>
              <a:rPr lang="en-US" sz="4400" dirty="0" smtClean="0"/>
              <a:t>(= $140)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 bwMode="auto">
          <a:xfrm>
            <a:off x="0" y="5867400"/>
            <a:ext cx="2590800" cy="1524000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0" y="1676400"/>
            <a:ext cx="2590800" cy="1447800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cxnSp>
        <p:nvCxnSpPr>
          <p:cNvPr id="12" name="Straight Arrow Connector 11"/>
          <p:cNvCxnSpPr>
            <a:stCxn id="10" idx="4"/>
            <a:endCxn id="8" idx="0"/>
          </p:cNvCxnSpPr>
          <p:nvPr/>
        </p:nvCxnSpPr>
        <p:spPr bwMode="auto">
          <a:xfrm>
            <a:off x="1295400" y="3124200"/>
            <a:ext cx="0" cy="2743200"/>
          </a:xfrm>
          <a:prstGeom prst="straightConnector1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762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Price Premium Percentages, Amazon.com</a:t>
            </a:r>
            <a:br>
              <a:rPr lang="en-US" dirty="0" smtClean="0"/>
            </a:br>
            <a:r>
              <a:rPr lang="en-US" sz="4800" dirty="0" smtClean="0"/>
              <a:t>Transaction price compared to competition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752600" y="1600200"/>
          <a:ext cx="19583400" cy="967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2801600" y="1676400"/>
            <a:ext cx="0" cy="891540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0" cap="flat" cmpd="sng" algn="ctr">
            <a:solidFill>
              <a:schemeClr val="bg1">
                <a:lumMod val="65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343400" y="10668000"/>
            <a:ext cx="16840200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254000" cap="flat" cmpd="sng" algn="ctr">
            <a:solidFill>
              <a:schemeClr val="bg1">
                <a:lumMod val="65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9888200" y="1074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+100%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0744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100%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82400" y="1074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0%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2865344" y="2133600"/>
            <a:ext cx="8839200" cy="8686800"/>
            <a:chOff x="3114" y="864"/>
            <a:chExt cx="2496" cy="3120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120" y="864"/>
              <a:ext cx="2400" cy="3120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4902"/>
              </a:srgb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 rot="20325851">
              <a:off x="3114" y="1078"/>
              <a:ext cx="2496" cy="11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72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0000"/>
                  </a:solidFill>
                </a:rPr>
                <a:t>Are Buyers Irrational (?)</a:t>
              </a:r>
              <a:br>
                <a:rPr lang="en-US" sz="7200" b="1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0000"/>
                  </a:solidFill>
                </a:rPr>
              </a:br>
              <a:r>
                <a:rPr lang="en-US" sz="5400" dirty="0"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  <a:solidFill>
                    <a:srgbClr val="FF0000"/>
                  </a:solidFill>
                </a:rPr>
                <a:t>(paying more)</a:t>
              </a:r>
              <a:endParaRPr lang="en-US" sz="96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4374310" y="2209800"/>
            <a:ext cx="8572500" cy="8534400"/>
            <a:chOff x="3105" y="864"/>
            <a:chExt cx="2496" cy="312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3120" y="864"/>
              <a:ext cx="2400" cy="3120"/>
            </a:xfrm>
            <a:prstGeom prst="roundRect">
              <a:avLst>
                <a:gd name="adj" fmla="val 16667"/>
              </a:avLst>
            </a:prstGeom>
            <a:solidFill>
              <a:srgbClr val="800000">
                <a:alpha val="14902"/>
              </a:srgbClr>
            </a:solidFill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90483" tIns="44447" rIns="90483" bIns="44447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 rot="911188">
              <a:off x="3105" y="1039"/>
              <a:ext cx="2496" cy="123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483" tIns="44447" rIns="90483" bIns="44447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en-US" sz="80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rgbClr val="FF0000"/>
                  </a:solidFill>
                </a:rPr>
                <a:t>Are Sellers Irrational (?)</a:t>
              </a:r>
              <a:br>
                <a:rPr lang="en-US" sz="80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rgbClr val="FF0000"/>
                  </a:solidFill>
                </a:rPr>
              </a:br>
              <a:r>
                <a:rPr lang="en-US" sz="5400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rgbClr val="FF0000"/>
                  </a:solidFill>
                </a:rPr>
                <a:t>(charging less)</a:t>
              </a:r>
              <a:endParaRPr lang="en-US" sz="800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0963" y="4386352"/>
            <a:ext cx="2387063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solidFill>
                  <a:srgbClr val="C00000"/>
                </a:solidFill>
              </a:rPr>
              <a:t>Customers care about reputation!</a:t>
            </a:r>
            <a:endParaRPr lang="en-US" sz="1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172200"/>
            <a:ext cx="13106401" cy="29678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981200" y="6019800"/>
            <a:ext cx="396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sym typeface="Wingdings"/>
              </a:rPr>
              <a:t></a:t>
            </a:r>
            <a:endParaRPr lang="en-US" sz="239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2200" y="3124200"/>
            <a:ext cx="10591800" cy="4957529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2700" y="1981200"/>
            <a:ext cx="13047134" cy="35052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22440900" cy="1765300"/>
          </a:xfrm>
          <a:ln/>
        </p:spPr>
        <p:txBody>
          <a:bodyPr/>
          <a:lstStyle/>
          <a:p>
            <a:r>
              <a:rPr lang="en-US" dirty="0" smtClean="0"/>
              <a:t>The price of Willoughby’s reputation</a:t>
            </a:r>
            <a:r>
              <a:rPr lang="en-US" sz="3600" baseline="30000" dirty="0" smtClean="0"/>
              <a:t>(*)</a:t>
            </a:r>
            <a:r>
              <a:rPr lang="en-US" dirty="0" smtClean="0"/>
              <a:t>: $140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0" y="5867400"/>
            <a:ext cx="2590800" cy="1524000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889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0" y="1676400"/>
            <a:ext cx="2590800" cy="1447800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889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cxnSp>
        <p:nvCxnSpPr>
          <p:cNvPr id="12" name="Straight Arrow Connector 11"/>
          <p:cNvCxnSpPr>
            <a:stCxn id="10" idx="4"/>
            <a:endCxn id="8" idx="0"/>
          </p:cNvCxnSpPr>
          <p:nvPr/>
        </p:nvCxnSpPr>
        <p:spPr bwMode="auto">
          <a:xfrm>
            <a:off x="1295400" y="3124200"/>
            <a:ext cx="0" cy="2743200"/>
          </a:xfrm>
          <a:prstGeom prst="straightConnector1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88900" cap="flat" cmpd="sng" algn="ctr">
            <a:solidFill>
              <a:srgbClr val="FFC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Rectangle 1"/>
          <p:cNvSpPr txBox="1">
            <a:spLocks noChangeArrowheads="1"/>
          </p:cNvSpPr>
          <p:nvPr/>
        </p:nvSpPr>
        <p:spPr bwMode="auto">
          <a:xfrm>
            <a:off x="18173700" y="10744200"/>
            <a:ext cx="621030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(*)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vs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 17</a:t>
            </a:r>
            <a:r>
              <a:rPr kumimoji="0" lang="en-US" sz="40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th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C0F2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Arial" charset="0"/>
              </a:rPr>
              <a:t> street photo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C0F20"/>
              </a:solidFill>
              <a:effectLst/>
              <a:uLnTx/>
              <a:uFillTx/>
              <a:latin typeface="+mj-lt"/>
              <a:ea typeface="+mj-ea"/>
              <a:cs typeface="+mj-cs"/>
              <a:sym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839200" y="6781800"/>
            <a:ext cx="2590800" cy="1122947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839200" y="2819400"/>
            <a:ext cx="2590800" cy="1066800"/>
          </a:xfrm>
          <a:prstGeom prst="ellipse">
            <a:avLst/>
          </a:prstGeom>
          <a:solidFill>
            <a:schemeClr val="bg1">
              <a:lumMod val="95000"/>
              <a:alpha val="20000"/>
            </a:schemeClr>
          </a:solidFill>
          <a:ln w="1016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pitchFamily="1" charset="0"/>
              <a:ea typeface="ヒラギノ角ゴ ProN W3" pitchFamily="1" charset="-128"/>
              <a:sym typeface="GillSans" pitchFamily="1" charset="0"/>
            </a:endParaRPr>
          </a:p>
        </p:txBody>
      </p:sp>
      <p:cxnSp>
        <p:nvCxnSpPr>
          <p:cNvPr id="15" name="Straight Arrow Connector 14"/>
          <p:cNvCxnSpPr>
            <a:stCxn id="14" idx="4"/>
            <a:endCxn id="13" idx="0"/>
          </p:cNvCxnSpPr>
          <p:nvPr/>
        </p:nvCxnSpPr>
        <p:spPr bwMode="auto">
          <a:xfrm>
            <a:off x="10134600" y="3886200"/>
            <a:ext cx="0" cy="2895600"/>
          </a:xfrm>
          <a:prstGeom prst="straightConnector1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101600" cap="flat" cmpd="sng" algn="ctr">
            <a:solidFill>
              <a:srgbClr val="C00000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0"/>
            <a:ext cx="10045700" cy="1765300"/>
          </a:xfrm>
          <a:ln/>
        </p:spPr>
        <p:txBody>
          <a:bodyPr/>
          <a:lstStyle/>
          <a:p>
            <a:r>
              <a:rPr lang="en-US" dirty="0" smtClean="0"/>
              <a:t>What is reputation?</a:t>
            </a:r>
            <a:endParaRPr 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10668000" cy="6629400"/>
          </a:xfrm>
          <a:ln/>
        </p:spPr>
        <p:txBody>
          <a:bodyPr/>
          <a:lstStyle/>
          <a:p>
            <a:pPr marL="1117600">
              <a:buClr>
                <a:srgbClr val="F98E10"/>
              </a:buClr>
              <a:buNone/>
            </a:pPr>
            <a:r>
              <a:rPr lang="en-US" dirty="0" smtClean="0"/>
              <a:t>Factors affecting pricing power</a:t>
            </a:r>
          </a:p>
          <a:p>
            <a:pPr marL="1117600">
              <a:buClr>
                <a:srgbClr val="F98E10"/>
              </a:buClr>
            </a:pPr>
            <a:endParaRPr lang="en-US" dirty="0"/>
          </a:p>
          <a:p>
            <a:pPr marL="1117600">
              <a:buClr>
                <a:srgbClr val="F98E10"/>
              </a:buClr>
            </a:pPr>
            <a:r>
              <a:rPr lang="en-US" dirty="0" smtClean="0"/>
              <a:t>Number of stars</a:t>
            </a:r>
          </a:p>
          <a:p>
            <a:pPr marL="1117600">
              <a:buClr>
                <a:srgbClr val="F98E10"/>
              </a:buClr>
            </a:pPr>
            <a:r>
              <a:rPr lang="en-US" dirty="0" smtClean="0"/>
              <a:t>Number of past transactions</a:t>
            </a:r>
          </a:p>
          <a:p>
            <a:pPr marL="1117600">
              <a:buClr>
                <a:srgbClr val="F98E10"/>
              </a:buClr>
            </a:pPr>
            <a:r>
              <a:rPr lang="en-US" dirty="0" smtClean="0"/>
              <a:t>…</a:t>
            </a:r>
          </a:p>
          <a:p>
            <a:pPr marL="1117600">
              <a:buClr>
                <a:srgbClr val="F98E10"/>
              </a:buClr>
            </a:pPr>
            <a:r>
              <a:rPr lang="en-US" sz="6600" b="1" dirty="0" smtClean="0"/>
              <a:t>Text!</a:t>
            </a:r>
            <a:endParaRPr lang="en-US" sz="6600" b="1" dirty="0"/>
          </a:p>
        </p:txBody>
      </p:sp>
      <p:pic>
        <p:nvPicPr>
          <p:cNvPr id="7" name="Picture 2" descr="amazon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8062" y="0"/>
            <a:ext cx="13215938" cy="1371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11777008"/>
            <a:ext cx="81163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/>
              <a:t>My reputation, </a:t>
            </a:r>
            <a:r>
              <a:rPr lang="en-US" sz="4000" i="1" dirty="0" err="1"/>
              <a:t>Iago</a:t>
            </a:r>
            <a:r>
              <a:rPr lang="en-US" sz="4000" i="1" dirty="0"/>
              <a:t>, my reputation</a:t>
            </a:r>
            <a:r>
              <a:rPr lang="en-US" sz="4000" i="1" dirty="0" smtClean="0"/>
              <a:t>!</a:t>
            </a:r>
          </a:p>
          <a:p>
            <a:endParaRPr lang="en-US" sz="4000" i="1" dirty="0"/>
          </a:p>
          <a:p>
            <a:pPr algn="r"/>
            <a:r>
              <a:rPr lang="en-US" sz="4000" dirty="0"/>
              <a:t>-Shakespeare, </a:t>
            </a:r>
            <a:r>
              <a:rPr lang="en-US" sz="4000" i="1" dirty="0" smtClean="0"/>
              <a:t>Othello</a:t>
            </a:r>
            <a:endParaRPr lang="en-US" sz="40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 copy">
  <a:themeElements>
    <a:clrScheme name="Title &amp; Subtitle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Arial"/>
        <a:ea typeface="ヒラギノ角ゴ ProN W6"/>
        <a:cs typeface=""/>
      </a:majorFont>
      <a:minorFont>
        <a:latin typeface="Arial"/>
        <a:ea typeface="ヒラギノ角ゴ ProN W6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copy">
  <a:themeElements>
    <a:clrScheme name="Title &amp; Bullets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Arial"/>
        <a:ea typeface="ヒラギノ角ゴ ProN W6"/>
        <a:cs typeface=""/>
      </a:majorFont>
      <a:minorFont>
        <a:latin typeface="Arial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pitchFamily="1" charset="0"/>
            <a:ea typeface="ヒラギノ角ゴ ProN W3" pitchFamily="1" charset="-128"/>
            <a:sym typeface="GillSans" pitchFamily="1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Pages>0</Pages>
  <Words>632</Words>
  <Characters>0</Characters>
  <Application>Microsoft Macintosh PowerPoint</Application>
  <PresentationFormat>Custom</PresentationFormat>
  <Lines>0</Lines>
  <Paragraphs>128</Paragraphs>
  <Slides>36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Title &amp; Subtitle copy</vt:lpstr>
      <vt:lpstr>Title &amp; Bullets copy</vt:lpstr>
      <vt:lpstr>Big Data Stupid Decisions   The Importance Of Measuring  What We Should Be Measuring </vt:lpstr>
      <vt:lpstr>Shopping for a camera</vt:lpstr>
      <vt:lpstr>Multiple merchants sell the same camera</vt:lpstr>
      <vt:lpstr>Consumers do not always buy the cheapest</vt:lpstr>
      <vt:lpstr>Willoughby’s enjoys a 7.5% price premium (= $140)</vt:lpstr>
      <vt:lpstr>Price Premium Percentages, Amazon.com Transaction price compared to competition</vt:lpstr>
      <vt:lpstr>Slide 7</vt:lpstr>
      <vt:lpstr>The price of Willoughby’s reputation(*): $140</vt:lpstr>
      <vt:lpstr>What is reputation?</vt:lpstr>
      <vt:lpstr>Slide 10</vt:lpstr>
      <vt:lpstr>Slide 11</vt:lpstr>
      <vt:lpstr>The value of text</vt:lpstr>
      <vt:lpstr>The value of text</vt:lpstr>
      <vt:lpstr>Slide 14</vt:lpstr>
      <vt:lpstr>Slide 15</vt:lpstr>
      <vt:lpstr>Slide 16</vt:lpstr>
      <vt:lpstr>Slide 17</vt:lpstr>
      <vt:lpstr>Lesson #1</vt:lpstr>
      <vt:lpstr>Same idea, different focus: How reviews (text) affect product sales?</vt:lpstr>
      <vt:lpstr>Slide 20</vt:lpstr>
      <vt:lpstr>Slide 21</vt:lpstr>
      <vt:lpstr>Slide 22</vt:lpstr>
      <vt:lpstr>Slide 23</vt:lpstr>
      <vt:lpstr>What product features do customers want?</vt:lpstr>
      <vt:lpstr>Point-and-Shoot: Lenses, zoom, …</vt:lpstr>
      <vt:lpstr>Point-and-Shoot: Lenses, zoom, …</vt:lpstr>
      <vt:lpstr>Lesson #2</vt:lpstr>
      <vt:lpstr>Reviews, Grammar, and Hotel Bookings</vt:lpstr>
      <vt:lpstr>Bad Grammar → Bad Sales</vt:lpstr>
      <vt:lpstr>Zappos takes action!</vt:lpstr>
      <vt:lpstr>But… is it ethical?</vt:lpstr>
      <vt:lpstr>Experiment: Fixed 1000 reviews</vt:lpstr>
      <vt:lpstr>Experiment: Fixed 1000 reviews</vt:lpstr>
      <vt:lpstr>Slide 34</vt:lpstr>
      <vt:lpstr>Lesson #3</vt:lpstr>
      <vt:lpstr>Lessons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Panos Ipeirotis</dc:creator>
  <cp:lastModifiedBy>Sophia DeMartini</cp:lastModifiedBy>
  <cp:revision>50</cp:revision>
  <dcterms:created xsi:type="dcterms:W3CDTF">2011-09-19T19:20:14Z</dcterms:created>
  <dcterms:modified xsi:type="dcterms:W3CDTF">2011-09-19T19:20:35Z</dcterms:modified>
</cp:coreProperties>
</file>